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433" r:id="rId3"/>
    <p:sldId id="258" r:id="rId4"/>
    <p:sldId id="395" r:id="rId5"/>
    <p:sldId id="435" r:id="rId6"/>
    <p:sldId id="451" r:id="rId7"/>
    <p:sldId id="437" r:id="rId8"/>
    <p:sldId id="436" r:id="rId9"/>
    <p:sldId id="442" r:id="rId10"/>
    <p:sldId id="43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1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80AEA-F2E8-42C4-AF07-8FEE4A83BB4B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05EA2-7191-4307-9F85-6DD692104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1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6FAB1-87EC-4FF6-B3D7-15DD0FCF7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5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dirty="0"/>
              <a:t>To summarize </a:t>
            </a:r>
            <a:r>
              <a:rPr lang="en-US" dirty="0"/>
              <a:t>the workflow of </a:t>
            </a:r>
            <a:r>
              <a:rPr dirty="0"/>
              <a:t>one </a:t>
            </a:r>
            <a:r>
              <a:rPr lang="en-US" dirty="0"/>
              <a:t>day </a:t>
            </a:r>
            <a:r>
              <a:rPr dirty="0"/>
              <a:t>of our </a:t>
            </a:r>
            <a:r>
              <a:rPr lang="en-US" dirty="0"/>
              <a:t>forecasting system, which is called FLARE (Forecasting Lake and Reservoir Ecosystems)</a:t>
            </a:r>
            <a:r>
              <a:rPr dirty="0"/>
              <a:t>, meteorological sensor data </a:t>
            </a:r>
            <a:r>
              <a:rPr lang="en-US" dirty="0"/>
              <a:t>being recorded every minute stream to a server that make the data available on </a:t>
            </a:r>
            <a:r>
              <a:rPr dirty="0" err="1"/>
              <a:t>github</a:t>
            </a:r>
            <a:r>
              <a:rPr lang="en-US" dirty="0"/>
              <a:t>, a data storage website. These data are used to </a:t>
            </a:r>
            <a:r>
              <a:rPr dirty="0"/>
              <a:t>run </a:t>
            </a:r>
            <a:r>
              <a:rPr lang="en-US" dirty="0"/>
              <a:t>a lake </a:t>
            </a:r>
            <a:r>
              <a:rPr dirty="0"/>
              <a:t>model</a:t>
            </a:r>
            <a:r>
              <a:rPr lang="en-US" dirty="0"/>
              <a:t> for one day</a:t>
            </a:r>
            <a:r>
              <a:rPr dirty="0"/>
              <a:t>, which generates model output that are </a:t>
            </a:r>
            <a:r>
              <a:rPr lang="en-US" dirty="0"/>
              <a:t>compared with observational data and used to update the model</a:t>
            </a:r>
            <a:r>
              <a:rPr dirty="0"/>
              <a:t>. The updated model serve</a:t>
            </a:r>
            <a:r>
              <a:rPr lang="en-US" dirty="0"/>
              <a:t>s</a:t>
            </a:r>
            <a:r>
              <a:rPr dirty="0"/>
              <a:t> as the initial conditions for the next day’s simulation, which are fed by NOAA’s </a:t>
            </a:r>
            <a:r>
              <a:rPr lang="en-US" dirty="0"/>
              <a:t>16-day </a:t>
            </a:r>
            <a:r>
              <a:rPr dirty="0"/>
              <a:t>GEFS meteorological forecast, which is used as driver data to generate a water quality forecast for the next 16-days.</a:t>
            </a:r>
          </a:p>
        </p:txBody>
      </p:sp>
    </p:spTree>
    <p:extLst>
      <p:ext uri="{BB962C8B-B14F-4D97-AF65-F5344CB8AC3E}">
        <p14:creationId xmlns:p14="http://schemas.microsoft.com/office/powerpoint/2010/main" val="1197973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legend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6DDC7-2486-4476-9AA4-1EE74DDCA1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6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512C-C3B8-4622-ACE7-D62BB53A2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F6758-724A-4830-8EAB-35D0C5390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B41C5-601B-4A0E-B608-8EFA6267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15516-30DF-464A-8D97-32CFA26E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BDD63-0F49-4D3A-843C-A55B57CC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253-4498-4CDB-8A9E-99A89739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5EDB4-34D0-4B71-B03C-AF41E3632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8427C-7F07-481E-A3DA-BCE83319B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B2563-826F-4F7A-BBDC-F04476AA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4CD32-F729-4FC2-8D32-78DBFD5C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2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74131-B7DA-4657-8761-0B39F4242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F7615-E3D7-408C-86F6-922F3BFBD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7427C-C7DE-4CE2-A930-284B8606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C1FA0-99F3-4A1C-95FF-5FED0180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5AC4E-D794-4474-A1A0-943ABDB2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65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535786" y="0"/>
            <a:ext cx="11120439" cy="1214438"/>
          </a:xfrm>
          <a:prstGeom prst="rect">
            <a:avLst/>
          </a:prstGeom>
        </p:spPr>
        <p:txBody>
          <a:bodyPr anchor="b"/>
          <a:lstStyle>
            <a:lvl1pPr algn="l" defTabSz="482162">
              <a:defRPr sz="2215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94" name="Shape 194"/>
          <p:cNvSpPr>
            <a:spLocks noGrp="1"/>
          </p:cNvSpPr>
          <p:nvPr>
            <p:ph type="body" sz="half" idx="1"/>
          </p:nvPr>
        </p:nvSpPr>
        <p:spPr>
          <a:xfrm>
            <a:off x="535783" y="1634141"/>
            <a:ext cx="4762500" cy="5223867"/>
          </a:xfrm>
          <a:prstGeom prst="rect">
            <a:avLst/>
          </a:prstGeom>
        </p:spPr>
        <p:txBody>
          <a:bodyPr anchor="t"/>
          <a:lstStyle>
            <a:lvl1pPr marL="140632" indent="-140632" defTabSz="482162">
              <a:buClr>
                <a:srgbClr val="737373"/>
              </a:buClr>
              <a:buSzPct val="100000"/>
              <a:buFont typeface="Helvetica Neue"/>
              <a:defRPr sz="1371">
                <a:solidFill>
                  <a:srgbClr val="737373"/>
                </a:solidFill>
                <a:uFill>
                  <a:solidFill>
                    <a:srgbClr val="737373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48227" indent="-140632" defTabSz="482162">
              <a:buClr>
                <a:srgbClr val="737373"/>
              </a:buClr>
              <a:buSzPct val="100000"/>
              <a:buFont typeface="Helvetica Neue"/>
              <a:defRPr sz="1371">
                <a:solidFill>
                  <a:srgbClr val="737373"/>
                </a:solidFill>
                <a:uFill>
                  <a:solidFill>
                    <a:srgbClr val="737373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82611" indent="-140632" defTabSz="482162">
              <a:buClr>
                <a:srgbClr val="737373"/>
              </a:buClr>
              <a:buSzPct val="100000"/>
              <a:buFont typeface="Helvetica Neue"/>
              <a:defRPr sz="1371">
                <a:solidFill>
                  <a:srgbClr val="737373"/>
                </a:solidFill>
                <a:uFill>
                  <a:solidFill>
                    <a:srgbClr val="737373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816995" indent="-140632" defTabSz="482162">
              <a:buClr>
                <a:srgbClr val="737373"/>
              </a:buClr>
              <a:buSzPct val="100000"/>
              <a:buFont typeface="Helvetica Neue"/>
              <a:defRPr sz="1371">
                <a:solidFill>
                  <a:srgbClr val="737373"/>
                </a:solidFill>
                <a:uFill>
                  <a:solidFill>
                    <a:srgbClr val="737373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051381" indent="-140632" defTabSz="482162">
              <a:buClr>
                <a:srgbClr val="737373"/>
              </a:buClr>
              <a:buSzPct val="100000"/>
              <a:buFont typeface="Helvetica Neue"/>
              <a:defRPr sz="1371">
                <a:solidFill>
                  <a:srgbClr val="737373"/>
                </a:solidFill>
                <a:uFill>
                  <a:solidFill>
                    <a:srgbClr val="737373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xfrm>
            <a:off x="5792393" y="6527602"/>
            <a:ext cx="607219" cy="508992"/>
          </a:xfrm>
          <a:prstGeom prst="rect">
            <a:avLst/>
          </a:prstGeom>
        </p:spPr>
        <p:txBody>
          <a:bodyPr/>
          <a:lstStyle>
            <a:lvl1pPr>
              <a:defRPr sz="2215"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6392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DCFA-2902-4AD7-B297-4AE795C7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6405-2C57-4564-B3D0-614AAF30D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5A96C-E746-4CFA-97C2-5673A8889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C856D-CEED-4328-BC7D-A2F0E35F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457D7-B6D8-48E7-99CD-B367580C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CF6B-45BA-4645-8448-6E0AB594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A7131-9304-418B-8280-C6EE20CC5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F2EA-5559-4094-980C-206AFA8A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D0F9-AD2E-4C80-8B51-52E4E017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F5001-FF6F-474E-AD1C-6BC2CE2C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6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2445-73CA-4D9E-99FA-350A7206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02C64-4980-4806-BF6D-63704B750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F5D75-E0AD-4449-904F-AE05C309A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6EBE8-7AFE-47D6-B8AA-42E3E9C3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3641E-2735-4872-AAE1-91D69176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96294-47F2-4B6E-BD18-A4E743D6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9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3DEB-DA20-4897-8EED-3072EC9D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DE35D-B978-41AB-B29C-87D2BA895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9A0F3-283E-4838-9D09-2E0110D36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67FC7-D903-4C63-BD42-CA43AA7E0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169A9-119D-49E7-A488-0C6D3DC16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8F7719-20A4-4813-A14C-C8BCE9CD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832DB-42A5-4330-9C93-6DC8836A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F8007-01B7-444E-A93F-5C3F97CE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F25D5-F680-4FF8-AB52-66ADDA2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99E3D-DB54-40E5-9A94-E10E94D00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ABD46-E3A0-478D-A45D-A7F7B53D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7C660-2CD6-40B9-B12D-EDA85D56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8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9BA34-38DB-471A-A6FA-2C6720467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E59B5-B4ED-4036-A8A9-5EF513E8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C1B3C-E195-4F70-A198-1FE138B6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430-A7C7-4224-8EE2-5728E84A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ED95-7B2F-4811-B68F-717503ECA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312CC-63EE-4C5B-B3F5-244BA0649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BED84-D4C3-4C7B-AD05-D8E446E2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6F251-9BDA-40E5-8206-BF231259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9C349-19EC-4C90-900C-37FB93A0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9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29F2-921B-4429-A4F9-D166BCB5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84D24F-F431-47E6-BC77-EC6A984FF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BD303-E2C6-439A-8C26-455D42451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3D597-C900-4C8B-859F-4A8725E58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4635B-B78B-45D1-AC3E-70B6CB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A1D5F-231C-4F27-BCE1-C6D193A5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5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DD884-57C1-44AD-B9F0-41FD7133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2CBA-7C79-4CDB-BC26-5F0D91491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9A03F-9CA3-4173-B689-AB6B09E15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E7275-F5D4-43A3-AC23-DA4F89BFBAA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2F91F-7AA5-44E0-8805-2C1559E53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4EE35-D85B-4E5F-BFEA-C344D7C3B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3A57D-A9D7-4F48-9FA6-BBFB0FC19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8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"/><Relationship Id="rId11" Type="http://schemas.openxmlformats.org/officeDocument/2006/relationships/image" Target="../media/image9.png"/><Relationship Id="rId5" Type="http://schemas.openxmlformats.org/officeDocument/2006/relationships/image" Target="../media/image4.tif"/><Relationship Id="rId10" Type="http://schemas.microsoft.com/office/2007/relationships/hdphoto" Target="../media/hdphoto1.wdp"/><Relationship Id="rId4" Type="http://schemas.openxmlformats.org/officeDocument/2006/relationships/image" Target="../media/image3.tif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ond&#10;&#10;Description automatically generated">
            <a:extLst>
              <a:ext uri="{FF2B5EF4-FFF2-40B4-BE49-F238E27FC236}">
                <a16:creationId xmlns:a16="http://schemas.microsoft.com/office/drawing/2014/main" id="{FB5BC805-C4DA-4E18-ABC0-50FCB00C5B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71156"/>
            <a:ext cx="12278730" cy="692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A1AAD-4828-43FC-B828-5CF6B5CE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20" y="3249042"/>
            <a:ext cx="11235690" cy="2056449"/>
          </a:xfrm>
        </p:spPr>
        <p:txBody>
          <a:bodyPr>
            <a:noAutofit/>
          </a:bodyPr>
          <a:lstStyle/>
          <a:p>
            <a:pPr algn="ctr"/>
            <a:r>
              <a:rPr lang="en-US" sz="4800" i="1" dirty="0">
                <a:solidFill>
                  <a:schemeClr val="bg1"/>
                </a:solidFill>
              </a:rPr>
              <a:t>Forecasting algal blooms in </a:t>
            </a:r>
            <a:br>
              <a:rPr lang="en-US" sz="4800" i="1" dirty="0">
                <a:solidFill>
                  <a:schemeClr val="bg1"/>
                </a:solidFill>
              </a:rPr>
            </a:br>
            <a:r>
              <a:rPr lang="en-US" sz="4800" i="1" dirty="0">
                <a:solidFill>
                  <a:schemeClr val="bg1"/>
                </a:solidFill>
              </a:rPr>
              <a:t>Falling Creek Reservoir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0A70-EA3B-43F8-91CA-D926DD5C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FCR and BVR exhibit similar increasing trend over time but different magnitude in amount of increase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2DC7-C33E-47F2-9D8D-4F689762F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93" y="2275493"/>
            <a:ext cx="10515600" cy="4351338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Weather is consistent btw them</a:t>
            </a:r>
          </a:p>
          <a:p>
            <a:pPr lvl="1"/>
            <a:r>
              <a:rPr lang="en-US" dirty="0"/>
              <a:t>Residence time?</a:t>
            </a:r>
          </a:p>
          <a:p>
            <a:pPr lvl="2"/>
            <a:r>
              <a:rPr lang="en-US" dirty="0"/>
              <a:t>Working on rough water budgets</a:t>
            </a:r>
          </a:p>
          <a:p>
            <a:pPr lvl="1"/>
            <a:r>
              <a:rPr lang="en-US" dirty="0"/>
              <a:t>Nutrients from inflows forthcoming</a:t>
            </a:r>
          </a:p>
          <a:p>
            <a:pPr lvl="2"/>
            <a:r>
              <a:rPr lang="en-US" dirty="0"/>
              <a:t>FCR receiving nutrients from BVR?</a:t>
            </a:r>
          </a:p>
          <a:p>
            <a:pPr lvl="2"/>
            <a:r>
              <a:rPr lang="en-US" dirty="0"/>
              <a:t>Internal loading?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CE633-9FB5-4D79-9322-87F19EE2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46" y="1694423"/>
            <a:ext cx="6237394" cy="493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984852C-B619-46C9-9E7D-FA6BC225F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57" t="22361" r="67168" b="5972"/>
          <a:stretch/>
        </p:blipFill>
        <p:spPr>
          <a:xfrm>
            <a:off x="8135163" y="2154126"/>
            <a:ext cx="2330627" cy="2190491"/>
          </a:xfrm>
          <a:prstGeom prst="rect">
            <a:avLst/>
          </a:prstGeom>
        </p:spPr>
      </p:pic>
      <p:sp>
        <p:nvSpPr>
          <p:cNvPr id="367" name="Shape 367"/>
          <p:cNvSpPr/>
          <p:nvPr/>
        </p:nvSpPr>
        <p:spPr>
          <a:xfrm>
            <a:off x="-2796730" y="6494375"/>
            <a:ext cx="5767033" cy="224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b">
            <a:spAutoFit/>
          </a:bodyPr>
          <a:lstStyle>
            <a:lvl1pPr algn="r" defTabSz="584200"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108" dirty="0"/>
              <a:t>Adaptation: </a:t>
            </a:r>
            <a:r>
              <a:rPr lang="en-US" sz="1108" dirty="0"/>
              <a:t>R. Quinn </a:t>
            </a:r>
            <a:r>
              <a:rPr sz="1108" dirty="0"/>
              <a:t>Thomas </a:t>
            </a:r>
            <a:r>
              <a:rPr sz="1108" i="1" dirty="0"/>
              <a:t>et al</a:t>
            </a:r>
            <a:r>
              <a:rPr lang="en-US" sz="1108" i="1" dirty="0"/>
              <a:t>.</a:t>
            </a:r>
            <a:endParaRPr sz="1108" dirty="0"/>
          </a:p>
        </p:txBody>
      </p:sp>
      <p:sp>
        <p:nvSpPr>
          <p:cNvPr id="354" name="Shape 354"/>
          <p:cNvSpPr/>
          <p:nvPr/>
        </p:nvSpPr>
        <p:spPr>
          <a:xfrm>
            <a:off x="3279382" y="1671738"/>
            <a:ext cx="1708208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500" b="1"/>
            </a:lvl1pPr>
          </a:lstStyle>
          <a:p>
            <a:r>
              <a:rPr lang="en-US" sz="1800" dirty="0"/>
              <a:t>Real-time sensor </a:t>
            </a:r>
          </a:p>
          <a:p>
            <a:r>
              <a:rPr lang="en-US" sz="1800" dirty="0"/>
              <a:t>Input </a:t>
            </a:r>
            <a:r>
              <a:rPr sz="1800" dirty="0"/>
              <a:t>data </a:t>
            </a:r>
          </a:p>
        </p:txBody>
      </p:sp>
      <p:pic>
        <p:nvPicPr>
          <p:cNvPr id="356" name="pasted-image.tiff"/>
          <p:cNvPicPr>
            <a:picLocks noChangeAspect="1"/>
          </p:cNvPicPr>
          <p:nvPr/>
        </p:nvPicPr>
        <p:blipFill>
          <a:blip r:embed="rId4"/>
          <a:srcRect l="21603" r="21603"/>
          <a:stretch>
            <a:fillRect/>
          </a:stretch>
        </p:blipFill>
        <p:spPr>
          <a:xfrm>
            <a:off x="2958073" y="2891019"/>
            <a:ext cx="1578737" cy="1447992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8076366" y="1533545"/>
            <a:ext cx="2955828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500" b="1"/>
            </a:lvl1pPr>
          </a:lstStyle>
          <a:p>
            <a:r>
              <a:rPr sz="1800" dirty="0"/>
              <a:t>Model output</a:t>
            </a:r>
            <a:r>
              <a:rPr lang="en-US" sz="1800" dirty="0"/>
              <a:t>: 1- and 2-week forecasts of chlorophyll-a</a:t>
            </a:r>
            <a:endParaRPr sz="1800" dirty="0"/>
          </a:p>
        </p:txBody>
      </p:sp>
      <p:pic>
        <p:nvPicPr>
          <p:cNvPr id="368" name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20" y="3075931"/>
            <a:ext cx="1052496" cy="1052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458" y="1414995"/>
            <a:ext cx="1235726" cy="1235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6044" y="4507620"/>
            <a:ext cx="1554605" cy="12177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3BBB48F-0E65-8448-9D4A-C4A696C42C8D}"/>
              </a:ext>
            </a:extLst>
          </p:cNvPr>
          <p:cNvGrpSpPr/>
          <p:nvPr/>
        </p:nvGrpSpPr>
        <p:grpSpPr>
          <a:xfrm>
            <a:off x="5308903" y="2804230"/>
            <a:ext cx="1935066" cy="1858947"/>
            <a:chOff x="174172" y="2008256"/>
            <a:chExt cx="5994400" cy="6221773"/>
          </a:xfrm>
        </p:grpSpPr>
        <p:pic>
          <p:nvPicPr>
            <p:cNvPr id="42" name="pasted-image.pdf">
              <a:extLst>
                <a:ext uri="{FF2B5EF4-FFF2-40B4-BE49-F238E27FC236}">
                  <a16:creationId xmlns:a16="http://schemas.microsoft.com/office/drawing/2014/main" id="{5CA610EE-255E-8947-BC71-DB4752A81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74" t="18188" r="51068" b="17449"/>
            <a:stretch/>
          </p:blipFill>
          <p:spPr>
            <a:xfrm>
              <a:off x="174172" y="2008256"/>
              <a:ext cx="5994400" cy="622177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3" name="Shape 344">
              <a:extLst>
                <a:ext uri="{FF2B5EF4-FFF2-40B4-BE49-F238E27FC236}">
                  <a16:creationId xmlns:a16="http://schemas.microsoft.com/office/drawing/2014/main" id="{BB536593-8A5F-7347-A5B3-82B13C63CE81}"/>
                </a:ext>
              </a:extLst>
            </p:cNvPr>
            <p:cNvSpPr/>
            <p:nvPr/>
          </p:nvSpPr>
          <p:spPr>
            <a:xfrm>
              <a:off x="3733362" y="5180187"/>
              <a:ext cx="2162252" cy="2732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35" y="98"/>
                  </a:moveTo>
                  <a:cubicBezTo>
                    <a:pt x="13322" y="2128"/>
                    <a:pt x="12869" y="4139"/>
                    <a:pt x="12180" y="6102"/>
                  </a:cubicBezTo>
                  <a:cubicBezTo>
                    <a:pt x="11590" y="7786"/>
                    <a:pt x="10829" y="9428"/>
                    <a:pt x="10061" y="11067"/>
                  </a:cubicBezTo>
                  <a:cubicBezTo>
                    <a:pt x="8998" y="13333"/>
                    <a:pt x="7900" y="15617"/>
                    <a:pt x="6008" y="17507"/>
                  </a:cubicBezTo>
                  <a:cubicBezTo>
                    <a:pt x="4429" y="19085"/>
                    <a:pt x="2361" y="20318"/>
                    <a:pt x="0" y="21084"/>
                  </a:cubicBezTo>
                  <a:lnTo>
                    <a:pt x="21600" y="21600"/>
                  </a:lnTo>
                  <a:cubicBezTo>
                    <a:pt x="21389" y="18000"/>
                    <a:pt x="21177" y="14400"/>
                    <a:pt x="20966" y="10800"/>
                  </a:cubicBezTo>
                  <a:cubicBezTo>
                    <a:pt x="20755" y="7200"/>
                    <a:pt x="20543" y="3600"/>
                    <a:pt x="20332" y="0"/>
                  </a:cubicBezTo>
                  <a:lnTo>
                    <a:pt x="13535" y="9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6789" tIns="26789" rIns="26789" bIns="26789" anchor="ctr"/>
            <a:lstStyle/>
            <a:p>
              <a:pPr algn="ctr" defTabSz="308048">
                <a:defRPr sz="3600">
                  <a:latin typeface="+mj-lt"/>
                  <a:ea typeface="+mj-ea"/>
                  <a:cs typeface="+mj-cs"/>
                  <a:sym typeface="Helvetica Neue Light"/>
                </a:defRPr>
              </a:pPr>
              <a:endParaRPr sz="1898"/>
            </a:p>
          </p:txBody>
        </p:sp>
        <p:sp>
          <p:nvSpPr>
            <p:cNvPr id="44" name="Shape 345">
              <a:extLst>
                <a:ext uri="{FF2B5EF4-FFF2-40B4-BE49-F238E27FC236}">
                  <a16:creationId xmlns:a16="http://schemas.microsoft.com/office/drawing/2014/main" id="{24E341D6-45EA-C44E-A3A0-09C0402C5BF4}"/>
                </a:ext>
              </a:extLst>
            </p:cNvPr>
            <p:cNvSpPr/>
            <p:nvPr/>
          </p:nvSpPr>
          <p:spPr>
            <a:xfrm flipH="1">
              <a:off x="455010" y="5180187"/>
              <a:ext cx="2162253" cy="2732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35" y="98"/>
                  </a:moveTo>
                  <a:cubicBezTo>
                    <a:pt x="13322" y="2128"/>
                    <a:pt x="12869" y="4139"/>
                    <a:pt x="12180" y="6102"/>
                  </a:cubicBezTo>
                  <a:cubicBezTo>
                    <a:pt x="11590" y="7786"/>
                    <a:pt x="10829" y="9428"/>
                    <a:pt x="10061" y="11067"/>
                  </a:cubicBezTo>
                  <a:cubicBezTo>
                    <a:pt x="8998" y="13333"/>
                    <a:pt x="7900" y="15617"/>
                    <a:pt x="6008" y="17507"/>
                  </a:cubicBezTo>
                  <a:cubicBezTo>
                    <a:pt x="4429" y="19085"/>
                    <a:pt x="2361" y="20318"/>
                    <a:pt x="0" y="21084"/>
                  </a:cubicBezTo>
                  <a:lnTo>
                    <a:pt x="21600" y="21600"/>
                  </a:lnTo>
                  <a:cubicBezTo>
                    <a:pt x="21389" y="18000"/>
                    <a:pt x="21177" y="14400"/>
                    <a:pt x="20966" y="10800"/>
                  </a:cubicBezTo>
                  <a:cubicBezTo>
                    <a:pt x="20755" y="7200"/>
                    <a:pt x="20543" y="3600"/>
                    <a:pt x="20332" y="0"/>
                  </a:cubicBezTo>
                  <a:lnTo>
                    <a:pt x="13535" y="9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6789" tIns="26789" rIns="26789" bIns="26789" anchor="ctr"/>
            <a:lstStyle/>
            <a:p>
              <a:pPr algn="ctr" defTabSz="308048">
                <a:defRPr sz="3600">
                  <a:latin typeface="+mj-lt"/>
                  <a:ea typeface="+mj-ea"/>
                  <a:cs typeface="+mj-cs"/>
                  <a:sym typeface="Helvetica Neue Light"/>
                </a:defRPr>
              </a:pPr>
              <a:endParaRPr sz="1898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A3327C-F1E2-6049-BFEA-3C444AE52D05}"/>
              </a:ext>
            </a:extLst>
          </p:cNvPr>
          <p:cNvSpPr txBox="1"/>
          <p:nvPr/>
        </p:nvSpPr>
        <p:spPr>
          <a:xfrm>
            <a:off x="5607040" y="2391836"/>
            <a:ext cx="1235726" cy="3311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algn="ctr" defTabSz="241081" hangingPunct="0"/>
            <a:r>
              <a:rPr lang="en-US" b="1" dirty="0" err="1">
                <a:solidFill>
                  <a:srgbClr val="000000"/>
                </a:solidFill>
                <a:sym typeface="Helvetica"/>
              </a:rPr>
              <a:t>Chl</a:t>
            </a:r>
            <a:r>
              <a:rPr lang="en-US" b="1" dirty="0">
                <a:solidFill>
                  <a:srgbClr val="000000"/>
                </a:solidFill>
                <a:sym typeface="Helvetica"/>
              </a:rPr>
              <a:t>-a Model</a:t>
            </a:r>
          </a:p>
        </p:txBody>
      </p:sp>
      <p:sp>
        <p:nvSpPr>
          <p:cNvPr id="53" name="Shape 390">
            <a:extLst>
              <a:ext uri="{FF2B5EF4-FFF2-40B4-BE49-F238E27FC236}">
                <a16:creationId xmlns:a16="http://schemas.microsoft.com/office/drawing/2014/main" id="{84160C89-0926-9347-9F82-F0465CBD73F9}"/>
              </a:ext>
            </a:extLst>
          </p:cNvPr>
          <p:cNvSpPr/>
          <p:nvPr/>
        </p:nvSpPr>
        <p:spPr>
          <a:xfrm rot="7138745" flipH="1" flipV="1">
            <a:off x="2600335" y="3796418"/>
            <a:ext cx="512251" cy="43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19" extrusionOk="0">
                <a:moveTo>
                  <a:pt x="0" y="20019"/>
                </a:moveTo>
                <a:cubicBezTo>
                  <a:pt x="6397" y="4985"/>
                  <a:pt x="13597" y="-1581"/>
                  <a:pt x="21600" y="320"/>
                </a:cubicBezTo>
              </a:path>
            </a:pathLst>
          </a:custGeom>
          <a:ln w="76200">
            <a:solidFill>
              <a:srgbClr val="000000"/>
            </a:solidFill>
            <a:miter lim="400000"/>
            <a:tailEnd type="stealth"/>
          </a:ln>
          <a:scene3d>
            <a:camera prst="orthographicFront">
              <a:rot lat="271830" lon="127052" rev="19799999"/>
            </a:camera>
            <a:lightRig rig="threePt" dir="t"/>
          </a:scene3d>
        </p:spPr>
        <p:txBody>
          <a:bodyPr/>
          <a:lstStyle/>
          <a:p>
            <a:endParaRPr sz="949"/>
          </a:p>
        </p:txBody>
      </p:sp>
      <p:sp>
        <p:nvSpPr>
          <p:cNvPr id="386" name="Shape 386"/>
          <p:cNvSpPr/>
          <p:nvPr/>
        </p:nvSpPr>
        <p:spPr>
          <a:xfrm>
            <a:off x="1708151" y="3555133"/>
            <a:ext cx="825100" cy="1420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26789" tIns="26789" rIns="26789" bIns="26789" anchor="ctr"/>
          <a:lstStyle/>
          <a:p>
            <a:pPr algn="ctr" defTabSz="308048">
              <a:defRPr sz="3600">
                <a:latin typeface="+mj-lt"/>
                <a:ea typeface="+mj-ea"/>
                <a:cs typeface="+mj-cs"/>
                <a:sym typeface="Helvetica Neue Light"/>
              </a:defRPr>
            </a:pPr>
            <a:endParaRPr sz="1898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0F530B-B6BC-4FD5-A287-DCFA688CBFC8}"/>
              </a:ext>
            </a:extLst>
          </p:cNvPr>
          <p:cNvGrpSpPr/>
          <p:nvPr/>
        </p:nvGrpSpPr>
        <p:grpSpPr>
          <a:xfrm>
            <a:off x="7935637" y="5543347"/>
            <a:ext cx="2955828" cy="1101118"/>
            <a:chOff x="1344377" y="5461271"/>
            <a:chExt cx="2955828" cy="1101118"/>
          </a:xfrm>
        </p:grpSpPr>
        <p:grpSp>
          <p:nvGrpSpPr>
            <p:cNvPr id="383" name="Group 383"/>
            <p:cNvGrpSpPr/>
            <p:nvPr/>
          </p:nvGrpSpPr>
          <p:grpSpPr>
            <a:xfrm>
              <a:off x="1344377" y="5461271"/>
              <a:ext cx="2955828" cy="1101118"/>
              <a:chOff x="0" y="0"/>
              <a:chExt cx="4696732" cy="1495232"/>
            </a:xfrm>
          </p:grpSpPr>
          <p:sp>
            <p:nvSpPr>
              <p:cNvPr id="370" name="Shape 370"/>
              <p:cNvSpPr/>
              <p:nvPr/>
            </p:nvSpPr>
            <p:spPr>
              <a:xfrm>
                <a:off x="0" y="0"/>
                <a:ext cx="4696732" cy="1495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77" y="0"/>
                    </a:moveTo>
                    <a:lnTo>
                      <a:pt x="20023" y="0"/>
                    </a:lnTo>
                    <a:cubicBezTo>
                      <a:pt x="20249" y="0"/>
                      <a:pt x="20420" y="0"/>
                      <a:pt x="20564" y="30"/>
                    </a:cubicBezTo>
                    <a:cubicBezTo>
                      <a:pt x="20708" y="61"/>
                      <a:pt x="20827" y="121"/>
                      <a:pt x="20949" y="243"/>
                    </a:cubicBezTo>
                    <a:cubicBezTo>
                      <a:pt x="21082" y="395"/>
                      <a:pt x="21201" y="637"/>
                      <a:pt x="21299" y="944"/>
                    </a:cubicBezTo>
                    <a:cubicBezTo>
                      <a:pt x="21397" y="1252"/>
                      <a:pt x="21474" y="1627"/>
                      <a:pt x="21523" y="2046"/>
                    </a:cubicBezTo>
                    <a:cubicBezTo>
                      <a:pt x="21561" y="2429"/>
                      <a:pt x="21581" y="2801"/>
                      <a:pt x="21590" y="3257"/>
                    </a:cubicBezTo>
                    <a:cubicBezTo>
                      <a:pt x="21600" y="3713"/>
                      <a:pt x="21600" y="4254"/>
                      <a:pt x="21600" y="4975"/>
                    </a:cubicBezTo>
                    <a:lnTo>
                      <a:pt x="21600" y="16647"/>
                    </a:lnTo>
                    <a:cubicBezTo>
                      <a:pt x="21600" y="17357"/>
                      <a:pt x="21600" y="17892"/>
                      <a:pt x="21590" y="18346"/>
                    </a:cubicBezTo>
                    <a:cubicBezTo>
                      <a:pt x="21581" y="18799"/>
                      <a:pt x="21561" y="19171"/>
                      <a:pt x="21523" y="19554"/>
                    </a:cubicBezTo>
                    <a:cubicBezTo>
                      <a:pt x="21474" y="19973"/>
                      <a:pt x="21397" y="20348"/>
                      <a:pt x="21299" y="20656"/>
                    </a:cubicBezTo>
                    <a:cubicBezTo>
                      <a:pt x="21201" y="20963"/>
                      <a:pt x="21082" y="21205"/>
                      <a:pt x="20949" y="21357"/>
                    </a:cubicBezTo>
                    <a:cubicBezTo>
                      <a:pt x="20827" y="21479"/>
                      <a:pt x="20708" y="21539"/>
                      <a:pt x="20563" y="21570"/>
                    </a:cubicBezTo>
                    <a:cubicBezTo>
                      <a:pt x="20418" y="21600"/>
                      <a:pt x="20246" y="21600"/>
                      <a:pt x="20016" y="21600"/>
                    </a:cubicBezTo>
                    <a:lnTo>
                      <a:pt x="1577" y="21600"/>
                    </a:lnTo>
                    <a:cubicBezTo>
                      <a:pt x="1351" y="21600"/>
                      <a:pt x="1180" y="21600"/>
                      <a:pt x="1036" y="21570"/>
                    </a:cubicBezTo>
                    <a:cubicBezTo>
                      <a:pt x="892" y="21539"/>
                      <a:pt x="773" y="21479"/>
                      <a:pt x="651" y="21357"/>
                    </a:cubicBezTo>
                    <a:cubicBezTo>
                      <a:pt x="518" y="21205"/>
                      <a:pt x="399" y="20963"/>
                      <a:pt x="301" y="20656"/>
                    </a:cubicBezTo>
                    <a:cubicBezTo>
                      <a:pt x="203" y="20348"/>
                      <a:pt x="126" y="19973"/>
                      <a:pt x="77" y="19554"/>
                    </a:cubicBezTo>
                    <a:cubicBezTo>
                      <a:pt x="39" y="19171"/>
                      <a:pt x="19" y="18799"/>
                      <a:pt x="10" y="18343"/>
                    </a:cubicBezTo>
                    <a:cubicBezTo>
                      <a:pt x="0" y="17887"/>
                      <a:pt x="0" y="17346"/>
                      <a:pt x="0" y="16625"/>
                    </a:cubicBezTo>
                    <a:lnTo>
                      <a:pt x="0" y="4953"/>
                    </a:lnTo>
                    <a:cubicBezTo>
                      <a:pt x="0" y="4243"/>
                      <a:pt x="0" y="3708"/>
                      <a:pt x="10" y="3254"/>
                    </a:cubicBezTo>
                    <a:cubicBezTo>
                      <a:pt x="19" y="2801"/>
                      <a:pt x="39" y="2429"/>
                      <a:pt x="77" y="2046"/>
                    </a:cubicBezTo>
                    <a:cubicBezTo>
                      <a:pt x="126" y="1627"/>
                      <a:pt x="203" y="1252"/>
                      <a:pt x="301" y="944"/>
                    </a:cubicBezTo>
                    <a:cubicBezTo>
                      <a:pt x="399" y="637"/>
                      <a:pt x="518" y="395"/>
                      <a:pt x="651" y="243"/>
                    </a:cubicBezTo>
                    <a:cubicBezTo>
                      <a:pt x="773" y="121"/>
                      <a:pt x="892" y="61"/>
                      <a:pt x="1037" y="30"/>
                    </a:cubicBezTo>
                    <a:cubicBezTo>
                      <a:pt x="1182" y="0"/>
                      <a:pt x="1354" y="0"/>
                      <a:pt x="1584" y="0"/>
                    </a:cubicBezTo>
                    <a:lnTo>
                      <a:pt x="15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48">
                  <a:defRPr sz="3600">
                    <a:latin typeface="+mj-lt"/>
                    <a:ea typeface="+mj-ea"/>
                    <a:cs typeface="+mj-cs"/>
                    <a:sym typeface="Helvetica Neue Light"/>
                  </a:defRPr>
                </a:pPr>
                <a:endParaRPr sz="1898"/>
              </a:p>
            </p:txBody>
          </p:sp>
          <p:sp>
            <p:nvSpPr>
              <p:cNvPr id="372" name="Shape 372"/>
              <p:cNvSpPr/>
              <p:nvPr/>
            </p:nvSpPr>
            <p:spPr>
              <a:xfrm>
                <a:off x="1522985" y="1115371"/>
                <a:ext cx="724121" cy="3126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600" b="1"/>
                </a:lvl1pPr>
              </a:lstStyle>
              <a:p>
                <a:r>
                  <a:rPr sz="844" dirty="0"/>
                  <a:t>25%</a:t>
                </a:r>
              </a:p>
            </p:txBody>
          </p:sp>
          <p:sp>
            <p:nvSpPr>
              <p:cNvPr id="373" name="Shape 373"/>
              <p:cNvSpPr/>
              <p:nvPr/>
            </p:nvSpPr>
            <p:spPr>
              <a:xfrm>
                <a:off x="2757981" y="1112689"/>
                <a:ext cx="660201" cy="3126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600" b="1"/>
                </a:lvl1pPr>
              </a:lstStyle>
              <a:p>
                <a:r>
                  <a:rPr sz="844"/>
                  <a:t>75%</a:t>
                </a:r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3891351" y="1112689"/>
                <a:ext cx="676411" cy="3126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600" b="1"/>
                </a:lvl1pPr>
              </a:lstStyle>
              <a:p>
                <a:r>
                  <a:rPr sz="844"/>
                  <a:t>95%</a:t>
                </a:r>
              </a:p>
            </p:txBody>
          </p:sp>
          <p:pic>
            <p:nvPicPr>
              <p:cNvPr id="376" name="pasted-image-filtered.jpeg"/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saturation sat="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rcRect l="25382" t="12373" r="25382" b="14113"/>
              <a:stretch>
                <a:fillRect/>
              </a:stretch>
            </p:blipFill>
            <p:spPr>
              <a:xfrm>
                <a:off x="2738512" y="407678"/>
                <a:ext cx="391568" cy="7667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7" name="pasted-image.tiff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361000"/>
                        </a14:imgEffect>
                      </a14:imgLayer>
                    </a14:imgProps>
                  </a:ext>
                </a:extLst>
              </a:blip>
              <a:srcRect l="25382" t="12373" r="25382" b="14113"/>
              <a:stretch>
                <a:fillRect/>
              </a:stretch>
            </p:blipFill>
            <p:spPr>
              <a:xfrm>
                <a:off x="3895740" y="407678"/>
                <a:ext cx="391569" cy="7667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8" name="pasted-image-filtered.jpeg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l="25382" t="12373" r="25382" b="14113"/>
              <a:stretch>
                <a:fillRect/>
              </a:stretch>
            </p:blipFill>
            <p:spPr>
              <a:xfrm>
                <a:off x="395067" y="407678"/>
                <a:ext cx="391569" cy="7667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79" name="Shape 379"/>
              <p:cNvSpPr/>
              <p:nvPr/>
            </p:nvSpPr>
            <p:spPr>
              <a:xfrm>
                <a:off x="344805" y="91788"/>
                <a:ext cx="826159" cy="3126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700" b="1"/>
                </a:lvl1pPr>
              </a:lstStyle>
              <a:p>
                <a:r>
                  <a:rPr sz="896"/>
                  <a:t>Mon</a:t>
                </a:r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1472027" y="90921"/>
                <a:ext cx="866329" cy="3126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700" b="1"/>
                </a:lvl1pPr>
              </a:lstStyle>
              <a:p>
                <a:r>
                  <a:rPr sz="896" dirty="0"/>
                  <a:t>Tues</a:t>
                </a:r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2684795" y="90921"/>
                <a:ext cx="1170416" cy="3126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700" b="1"/>
                </a:lvl1pPr>
              </a:lstStyle>
              <a:p>
                <a:r>
                  <a:rPr sz="896" dirty="0"/>
                  <a:t>Weds</a:t>
                </a:r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3719997" y="91787"/>
                <a:ext cx="967469" cy="3126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700" b="1"/>
                </a:lvl1pPr>
              </a:lstStyle>
              <a:p>
                <a:r>
                  <a:rPr sz="896" dirty="0"/>
                  <a:t>Thurs</a:t>
                </a:r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459940" y="1103540"/>
                <a:ext cx="588170" cy="3126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600" b="1"/>
                </a:lvl1pPr>
              </a:lstStyle>
              <a:p>
                <a:r>
                  <a:rPr sz="844" dirty="0"/>
                  <a:t>0%</a:t>
                </a:r>
              </a:p>
            </p:txBody>
          </p:sp>
        </p:grpSp>
        <p:pic>
          <p:nvPicPr>
            <p:cNvPr id="46" name="pasted-image-filtered.jpeg">
              <a:extLst>
                <a:ext uri="{FF2B5EF4-FFF2-40B4-BE49-F238E27FC236}">
                  <a16:creationId xmlns:a16="http://schemas.microsoft.com/office/drawing/2014/main" id="{44ECDDD5-5AF1-4E9D-B01E-46CDFDCFC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25382" t="12373" r="25382" b="14113"/>
            <a:stretch>
              <a:fillRect/>
            </a:stretch>
          </p:blipFill>
          <p:spPr>
            <a:xfrm>
              <a:off x="2301774" y="5761493"/>
              <a:ext cx="246428" cy="56465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</p:spPr>
        </p:pic>
      </p:grpSp>
      <p:sp>
        <p:nvSpPr>
          <p:cNvPr id="50" name="Shape 359">
            <a:extLst>
              <a:ext uri="{FF2B5EF4-FFF2-40B4-BE49-F238E27FC236}">
                <a16:creationId xmlns:a16="http://schemas.microsoft.com/office/drawing/2014/main" id="{951805FA-F0C3-4509-8D4D-D5520FF38A2D}"/>
              </a:ext>
            </a:extLst>
          </p:cNvPr>
          <p:cNvSpPr/>
          <p:nvPr/>
        </p:nvSpPr>
        <p:spPr>
          <a:xfrm>
            <a:off x="648682" y="2127041"/>
            <a:ext cx="924759" cy="885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500" b="1"/>
            </a:lvl1pPr>
          </a:lstStyle>
          <a:p>
            <a:r>
              <a:rPr lang="en-US" sz="1800" dirty="0"/>
              <a:t>16-day weather forecast</a:t>
            </a:r>
            <a:endParaRPr sz="1800" dirty="0"/>
          </a:p>
        </p:txBody>
      </p:sp>
      <p:sp>
        <p:nvSpPr>
          <p:cNvPr id="51" name="Shape 359">
            <a:extLst>
              <a:ext uri="{FF2B5EF4-FFF2-40B4-BE49-F238E27FC236}">
                <a16:creationId xmlns:a16="http://schemas.microsoft.com/office/drawing/2014/main" id="{880653C4-6EA6-459E-96D3-BE1E5B986165}"/>
              </a:ext>
            </a:extLst>
          </p:cNvPr>
          <p:cNvSpPr/>
          <p:nvPr/>
        </p:nvSpPr>
        <p:spPr>
          <a:xfrm>
            <a:off x="8135163" y="4915212"/>
            <a:ext cx="2637375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500" b="1"/>
            </a:lvl1pPr>
          </a:lstStyle>
          <a:p>
            <a:r>
              <a:rPr lang="en-US" sz="1800" dirty="0"/>
              <a:t>Forecast for managers &amp; decision support tools</a:t>
            </a:r>
            <a:endParaRPr sz="1800" dirty="0"/>
          </a:p>
        </p:txBody>
      </p:sp>
      <p:sp>
        <p:nvSpPr>
          <p:cNvPr id="55" name="Shape 359">
            <a:extLst>
              <a:ext uri="{FF2B5EF4-FFF2-40B4-BE49-F238E27FC236}">
                <a16:creationId xmlns:a16="http://schemas.microsoft.com/office/drawing/2014/main" id="{FD26F646-83B0-4BE7-BE42-18938FF7B1E0}"/>
              </a:ext>
            </a:extLst>
          </p:cNvPr>
          <p:cNvSpPr/>
          <p:nvPr/>
        </p:nvSpPr>
        <p:spPr>
          <a:xfrm>
            <a:off x="3431292" y="4663177"/>
            <a:ext cx="1578737" cy="885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500" b="1"/>
            </a:lvl1pPr>
          </a:lstStyle>
          <a:p>
            <a:r>
              <a:rPr lang="en-US" sz="1800" dirty="0"/>
              <a:t>Historical observational data</a:t>
            </a:r>
            <a:endParaRPr sz="1800" dirty="0"/>
          </a:p>
        </p:txBody>
      </p:sp>
      <p:sp>
        <p:nvSpPr>
          <p:cNvPr id="48" name="Shape 384">
            <a:extLst>
              <a:ext uri="{FF2B5EF4-FFF2-40B4-BE49-F238E27FC236}">
                <a16:creationId xmlns:a16="http://schemas.microsoft.com/office/drawing/2014/main" id="{444FB745-7A9F-40FF-888D-C53392C4F930}"/>
              </a:ext>
            </a:extLst>
          </p:cNvPr>
          <p:cNvSpPr/>
          <p:nvPr/>
        </p:nvSpPr>
        <p:spPr>
          <a:xfrm>
            <a:off x="7380709" y="3574458"/>
            <a:ext cx="705651" cy="3345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  <a:scene3d>
            <a:camera prst="orthographicFront">
              <a:rot lat="0" lon="0" rev="120000"/>
            </a:camera>
            <a:lightRig rig="threePt" dir="t"/>
          </a:scene3d>
        </p:spPr>
        <p:txBody>
          <a:bodyPr lIns="26789" tIns="26789" rIns="26789" bIns="26789" anchor="ctr"/>
          <a:lstStyle/>
          <a:p>
            <a:pPr algn="ctr" defTabSz="308048">
              <a:defRPr sz="3600">
                <a:latin typeface="+mj-lt"/>
                <a:ea typeface="+mj-ea"/>
                <a:cs typeface="+mj-cs"/>
                <a:sym typeface="Helvetica Neue Light"/>
              </a:defRPr>
            </a:pPr>
            <a:endParaRPr sz="1898"/>
          </a:p>
        </p:txBody>
      </p:sp>
      <p:sp>
        <p:nvSpPr>
          <p:cNvPr id="49" name="Shape 390">
            <a:extLst>
              <a:ext uri="{FF2B5EF4-FFF2-40B4-BE49-F238E27FC236}">
                <a16:creationId xmlns:a16="http://schemas.microsoft.com/office/drawing/2014/main" id="{54909742-2D14-4DBD-92F3-984E65DA442B}"/>
              </a:ext>
            </a:extLst>
          </p:cNvPr>
          <p:cNvSpPr/>
          <p:nvPr/>
        </p:nvSpPr>
        <p:spPr>
          <a:xfrm flipV="1">
            <a:off x="2533251" y="2899150"/>
            <a:ext cx="618758" cy="593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19" extrusionOk="0">
                <a:moveTo>
                  <a:pt x="0" y="20019"/>
                </a:moveTo>
                <a:cubicBezTo>
                  <a:pt x="6397" y="4985"/>
                  <a:pt x="13597" y="-1581"/>
                  <a:pt x="21600" y="320"/>
                </a:cubicBezTo>
              </a:path>
            </a:pathLst>
          </a:custGeom>
          <a:ln w="76200">
            <a:solidFill>
              <a:srgbClr val="000000"/>
            </a:solidFill>
            <a:miter lim="400000"/>
            <a:tailEnd type="stealth"/>
          </a:ln>
          <a:scene3d>
            <a:camera prst="orthographicFront">
              <a:rot lat="271830" lon="127052" rev="19799999"/>
            </a:camera>
            <a:lightRig rig="threePt" dir="t"/>
          </a:scene3d>
        </p:spPr>
        <p:txBody>
          <a:bodyPr/>
          <a:lstStyle/>
          <a:p>
            <a:endParaRPr sz="949"/>
          </a:p>
        </p:txBody>
      </p:sp>
      <p:sp>
        <p:nvSpPr>
          <p:cNvPr id="47" name="Shape 386">
            <a:extLst>
              <a:ext uri="{FF2B5EF4-FFF2-40B4-BE49-F238E27FC236}">
                <a16:creationId xmlns:a16="http://schemas.microsoft.com/office/drawing/2014/main" id="{FCAA7D9E-C299-4F1D-B89D-A537DB79E1BE}"/>
              </a:ext>
            </a:extLst>
          </p:cNvPr>
          <p:cNvSpPr/>
          <p:nvPr/>
        </p:nvSpPr>
        <p:spPr>
          <a:xfrm>
            <a:off x="4575040" y="3600814"/>
            <a:ext cx="825100" cy="1420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26789" tIns="26789" rIns="26789" bIns="26789" anchor="ctr"/>
          <a:lstStyle/>
          <a:p>
            <a:pPr algn="ctr" defTabSz="308048">
              <a:defRPr sz="3600">
                <a:latin typeface="+mj-lt"/>
                <a:ea typeface="+mj-ea"/>
                <a:cs typeface="+mj-cs"/>
                <a:sym typeface="Helvetica Neue Light"/>
              </a:defRPr>
            </a:pPr>
            <a:endParaRPr sz="1898"/>
          </a:p>
        </p:txBody>
      </p:sp>
      <p:sp>
        <p:nvSpPr>
          <p:cNvPr id="52" name="Shape 384">
            <a:extLst>
              <a:ext uri="{FF2B5EF4-FFF2-40B4-BE49-F238E27FC236}">
                <a16:creationId xmlns:a16="http://schemas.microsoft.com/office/drawing/2014/main" id="{3AED809B-7706-49D1-9219-FE722B6BCA9D}"/>
              </a:ext>
            </a:extLst>
          </p:cNvPr>
          <p:cNvSpPr/>
          <p:nvPr/>
        </p:nvSpPr>
        <p:spPr>
          <a:xfrm flipH="1">
            <a:off x="9450407" y="4434533"/>
            <a:ext cx="4644" cy="48067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  <a:scene3d>
            <a:camera prst="orthographicFront">
              <a:rot lat="0" lon="0" rev="120000"/>
            </a:camera>
            <a:lightRig rig="threePt" dir="t"/>
          </a:scene3d>
        </p:spPr>
        <p:txBody>
          <a:bodyPr lIns="26789" tIns="26789" rIns="26789" bIns="26789" anchor="ctr"/>
          <a:lstStyle/>
          <a:p>
            <a:pPr algn="ctr" defTabSz="308048">
              <a:defRPr sz="3600">
                <a:latin typeface="+mj-lt"/>
                <a:ea typeface="+mj-ea"/>
                <a:cs typeface="+mj-cs"/>
                <a:sym typeface="Helvetica Neue Light"/>
              </a:defRPr>
            </a:pPr>
            <a:endParaRPr sz="1898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919E0-8369-4AA1-8000-C645D1EE765F}"/>
              </a:ext>
            </a:extLst>
          </p:cNvPr>
          <p:cNvSpPr txBox="1"/>
          <p:nvPr/>
        </p:nvSpPr>
        <p:spPr>
          <a:xfrm>
            <a:off x="290877" y="129209"/>
            <a:ext cx="11526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FLARE (Forecasting Lake And Reservoir Ecosystems)</a:t>
            </a:r>
          </a:p>
          <a:p>
            <a:pPr algn="ctr"/>
            <a:r>
              <a:rPr lang="en-US" sz="3200" b="1" dirty="0"/>
              <a:t>Data assimilation and Forecasting Workflow</a:t>
            </a:r>
          </a:p>
        </p:txBody>
      </p:sp>
    </p:spTree>
    <p:extLst>
      <p:ext uri="{BB962C8B-B14F-4D97-AF65-F5344CB8AC3E}">
        <p14:creationId xmlns:p14="http://schemas.microsoft.com/office/powerpoint/2010/main" val="209308400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17FCF0D-1F89-4AD7-B89E-76E7E22D2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91" y="874485"/>
            <a:ext cx="8434954" cy="5983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B4D29-B262-427E-9E79-07B26FE275FA}"/>
              </a:ext>
            </a:extLst>
          </p:cNvPr>
          <p:cNvSpPr txBox="1"/>
          <p:nvPr/>
        </p:nvSpPr>
        <p:spPr>
          <a:xfrm>
            <a:off x="0" y="-4756"/>
            <a:ext cx="11928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Q1: How well can we forecast near-term algal biomass (chlorophyll-</a:t>
            </a:r>
            <a:r>
              <a:rPr lang="en-US" sz="2800" i="1" dirty="0"/>
              <a:t>a</a:t>
            </a:r>
            <a:r>
              <a:rPr lang="en-US" sz="2800" dirty="0"/>
              <a:t>) using an empirical model approach?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283DF4-96E2-4CB6-B7DF-5EE29C4FCC82}"/>
              </a:ext>
            </a:extLst>
          </p:cNvPr>
          <p:cNvGrpSpPr/>
          <p:nvPr/>
        </p:nvGrpSpPr>
        <p:grpSpPr>
          <a:xfrm>
            <a:off x="2693974" y="1037109"/>
            <a:ext cx="3610469" cy="694838"/>
            <a:chOff x="18058309" y="5231190"/>
            <a:chExt cx="5101816" cy="11749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665EA7-1455-4DA0-82DB-7E9DE563116B}"/>
                </a:ext>
              </a:extLst>
            </p:cNvPr>
            <p:cNvSpPr txBox="1"/>
            <p:nvPr/>
          </p:nvSpPr>
          <p:spPr>
            <a:xfrm>
              <a:off x="18742490" y="5231192"/>
              <a:ext cx="4417635" cy="1092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badi" panose="020B0604020104020204" pitchFamily="34" charset="0"/>
                </a:rPr>
                <a:t>Observed</a:t>
              </a:r>
            </a:p>
            <a:p>
              <a:r>
                <a:rPr lang="en-US" sz="1200" dirty="0">
                  <a:latin typeface="Abadi" panose="020B0604020104020204" pitchFamily="34" charset="0"/>
                </a:rPr>
                <a:t>Forecast mean</a:t>
              </a:r>
            </a:p>
            <a:p>
              <a:r>
                <a:rPr lang="en-US" sz="1200" dirty="0">
                  <a:latin typeface="Abadi" panose="020B0604020104020204" pitchFamily="34" charset="0"/>
                </a:rPr>
                <a:t>95% Confidence Interval</a:t>
              </a:r>
            </a:p>
          </p:txBody>
        </p:sp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CD9795A5-8B4E-4101-99BC-B002137FF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9" t="52747" r="13201" b="43995"/>
            <a:stretch/>
          </p:blipFill>
          <p:spPr>
            <a:xfrm>
              <a:off x="18241878" y="5254903"/>
              <a:ext cx="306403" cy="33001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A2EA091-9BBE-4CD5-B6FD-5D8A1D9C92BE}"/>
                </a:ext>
              </a:extLst>
            </p:cNvPr>
            <p:cNvCxnSpPr>
              <a:cxnSpLocks/>
            </p:cNvCxnSpPr>
            <p:nvPr/>
          </p:nvCxnSpPr>
          <p:spPr>
            <a:xfrm>
              <a:off x="18241878" y="5830055"/>
              <a:ext cx="402272" cy="293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close up of a map&#10;&#10;Description automatically generated">
              <a:extLst>
                <a:ext uri="{FF2B5EF4-FFF2-40B4-BE49-F238E27FC236}">
                  <a16:creationId xmlns:a16="http://schemas.microsoft.com/office/drawing/2014/main" id="{739D0CB7-0175-45AE-91D4-7EAB2DE23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79" t="62383" r="56708" b="37082"/>
            <a:stretch/>
          </p:blipFill>
          <p:spPr>
            <a:xfrm>
              <a:off x="18241878" y="6158393"/>
              <a:ext cx="403813" cy="7106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7E7133-2470-4D0B-A632-5C981FC3E0EC}"/>
                </a:ext>
              </a:extLst>
            </p:cNvPr>
            <p:cNvSpPr/>
            <p:nvPr/>
          </p:nvSpPr>
          <p:spPr>
            <a:xfrm>
              <a:off x="18058309" y="5231190"/>
              <a:ext cx="4227681" cy="11749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B4D8E1-1DC6-4659-88A0-4E3678C13972}"/>
              </a:ext>
            </a:extLst>
          </p:cNvPr>
          <p:cNvSpPr txBox="1"/>
          <p:nvPr/>
        </p:nvSpPr>
        <p:spPr>
          <a:xfrm>
            <a:off x="2549478" y="2037596"/>
            <a:ext cx="68297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Total R</a:t>
            </a:r>
            <a:r>
              <a:rPr lang="en-US" sz="2000" baseline="30000" dirty="0">
                <a:latin typeface="Abadi" panose="020B0604020104020204" pitchFamily="34" charset="0"/>
              </a:rPr>
              <a:t>2</a:t>
            </a:r>
            <a:r>
              <a:rPr lang="en-US" sz="2000" dirty="0">
                <a:latin typeface="Abadi" panose="020B0604020104020204" pitchFamily="34" charset="0"/>
              </a:rPr>
              <a:t> = 0.38</a:t>
            </a:r>
          </a:p>
          <a:p>
            <a:r>
              <a:rPr lang="en-US" sz="2000" dirty="0">
                <a:latin typeface="Abadi" panose="020B0604020104020204" pitchFamily="34" charset="0"/>
              </a:rPr>
              <a:t>Total RMSE = 6.5 </a:t>
            </a:r>
            <a:r>
              <a:rPr lang="el-GR" sz="2000" dirty="0"/>
              <a:t>μ</a:t>
            </a:r>
            <a:r>
              <a:rPr lang="en-US" sz="2000" dirty="0">
                <a:latin typeface="Abadi" panose="020B0604020104020204" pitchFamily="34" charset="0"/>
              </a:rPr>
              <a:t>g/L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Non-bloom* R</a:t>
            </a:r>
            <a:r>
              <a:rPr lang="en-US" sz="2000" baseline="30000" dirty="0">
                <a:latin typeface="Abadi" panose="020B0604020104020204" pitchFamily="34" charset="0"/>
              </a:rPr>
              <a:t>2</a:t>
            </a:r>
            <a:r>
              <a:rPr lang="en-US" sz="2000" dirty="0">
                <a:latin typeface="Abadi" panose="020B0604020104020204" pitchFamily="34" charset="0"/>
              </a:rPr>
              <a:t> = 0.44</a:t>
            </a:r>
          </a:p>
          <a:p>
            <a:r>
              <a:rPr lang="en-US" sz="2000" dirty="0">
                <a:latin typeface="Abadi" panose="020B0604020104020204" pitchFamily="34" charset="0"/>
              </a:rPr>
              <a:t>Non-bloom* RMSE = 1.9 </a:t>
            </a:r>
            <a:r>
              <a:rPr lang="el-GR" sz="2000" dirty="0"/>
              <a:t>μ</a:t>
            </a:r>
            <a:r>
              <a:rPr lang="en-US" sz="2000" dirty="0">
                <a:latin typeface="Abadi" panose="020B0604020104020204" pitchFamily="34" charset="0"/>
              </a:rPr>
              <a:t>g/L </a:t>
            </a:r>
          </a:p>
          <a:p>
            <a:r>
              <a:rPr lang="en-US" sz="1400" dirty="0">
                <a:latin typeface="Abadi" panose="020B0604020104020204" pitchFamily="34" charset="0"/>
              </a:rPr>
              <a:t>*outside dotted lines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93A56E-FA99-4237-AF88-34ECB3A730EA}"/>
              </a:ext>
            </a:extLst>
          </p:cNvPr>
          <p:cNvCxnSpPr>
            <a:cxnSpLocks/>
          </p:cNvCxnSpPr>
          <p:nvPr/>
        </p:nvCxnSpPr>
        <p:spPr>
          <a:xfrm flipV="1">
            <a:off x="11099557" y="5865423"/>
            <a:ext cx="0" cy="25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75A0A1-3E1C-464A-9FA4-E0B77B51F090}"/>
              </a:ext>
            </a:extLst>
          </p:cNvPr>
          <p:cNvCxnSpPr>
            <a:cxnSpLocks/>
          </p:cNvCxnSpPr>
          <p:nvPr/>
        </p:nvCxnSpPr>
        <p:spPr>
          <a:xfrm flipV="1">
            <a:off x="12419276" y="5862943"/>
            <a:ext cx="0" cy="25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7F1092-B831-4FFB-A9D5-677C42266203}"/>
              </a:ext>
            </a:extLst>
          </p:cNvPr>
          <p:cNvCxnSpPr>
            <a:cxnSpLocks/>
          </p:cNvCxnSpPr>
          <p:nvPr/>
        </p:nvCxnSpPr>
        <p:spPr>
          <a:xfrm flipV="1">
            <a:off x="7522574" y="949351"/>
            <a:ext cx="0" cy="52276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EBE00F-5D47-4C99-BB71-14404E93F9C3}"/>
              </a:ext>
            </a:extLst>
          </p:cNvPr>
          <p:cNvCxnSpPr>
            <a:cxnSpLocks/>
          </p:cNvCxnSpPr>
          <p:nvPr/>
        </p:nvCxnSpPr>
        <p:spPr>
          <a:xfrm flipV="1">
            <a:off x="8278051" y="949351"/>
            <a:ext cx="0" cy="52403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1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EEFB-42FE-4780-9A5E-8B0148CC7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4642" y="3272878"/>
            <a:ext cx="11988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/>
              <a:t>Chl</a:t>
            </a:r>
            <a:r>
              <a:rPr lang="en-US" b="1" dirty="0"/>
              <a:t>-a</a:t>
            </a:r>
            <a:r>
              <a:rPr lang="en-US" b="1" baseline="-25000" dirty="0"/>
              <a:t>t</a:t>
            </a:r>
            <a:r>
              <a:rPr lang="en-US" b="1" dirty="0"/>
              <a:t> = β</a:t>
            </a:r>
            <a:r>
              <a:rPr lang="en-US" b="1" baseline="-25000" dirty="0"/>
              <a:t>1</a:t>
            </a:r>
            <a:r>
              <a:rPr lang="en-US" b="1" dirty="0"/>
              <a:t> + β</a:t>
            </a:r>
            <a:r>
              <a:rPr lang="en-US" b="1" baseline="-25000" dirty="0"/>
              <a:t>2</a:t>
            </a:r>
            <a:r>
              <a:rPr lang="en-US" b="1" dirty="0"/>
              <a:t>Chl-a</a:t>
            </a:r>
            <a:r>
              <a:rPr lang="en-US" b="1" baseline="-25000" dirty="0"/>
              <a:t>t-1</a:t>
            </a:r>
            <a:r>
              <a:rPr lang="en-US" b="1" dirty="0"/>
              <a:t> – β</a:t>
            </a:r>
            <a:r>
              <a:rPr lang="en-US" b="1" baseline="-25000" dirty="0"/>
              <a:t>3</a:t>
            </a:r>
            <a:r>
              <a:rPr lang="en-US" b="1" dirty="0"/>
              <a:t>Discharge</a:t>
            </a:r>
            <a:r>
              <a:rPr lang="en-US" b="1" baseline="-25000" dirty="0"/>
              <a:t>t</a:t>
            </a:r>
            <a:r>
              <a:rPr lang="en-US" b="1" dirty="0"/>
              <a:t> – β</a:t>
            </a:r>
            <a:r>
              <a:rPr lang="en-US" b="1" baseline="-25000" dirty="0"/>
              <a:t>4</a:t>
            </a:r>
            <a:r>
              <a:rPr lang="en-US" b="1" dirty="0"/>
              <a:t>Shortwave</a:t>
            </a:r>
            <a:r>
              <a:rPr lang="en-US" b="1" baseline="-25000" dirty="0"/>
              <a:t>t</a:t>
            </a:r>
            <a:r>
              <a:rPr lang="en-US" b="1" dirty="0"/>
              <a:t> + Ɛ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54FFA9-59C3-4D14-AE98-C22DD281CFBC}"/>
              </a:ext>
            </a:extLst>
          </p:cNvPr>
          <p:cNvCxnSpPr>
            <a:cxnSpLocks/>
          </p:cNvCxnSpPr>
          <p:nvPr/>
        </p:nvCxnSpPr>
        <p:spPr>
          <a:xfrm flipH="1" flipV="1">
            <a:off x="9791696" y="3799013"/>
            <a:ext cx="325120" cy="812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84F83D-83F4-4A57-8B81-97B495EC39DC}"/>
              </a:ext>
            </a:extLst>
          </p:cNvPr>
          <p:cNvSpPr txBox="1"/>
          <p:nvPr/>
        </p:nvSpPr>
        <p:spPr>
          <a:xfrm>
            <a:off x="8850661" y="4671631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Process uncertainty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15A5E5-D2D9-4DCC-B945-C1581D605CC0}"/>
              </a:ext>
            </a:extLst>
          </p:cNvPr>
          <p:cNvCxnSpPr>
            <a:cxnSpLocks/>
          </p:cNvCxnSpPr>
          <p:nvPr/>
        </p:nvCxnSpPr>
        <p:spPr>
          <a:xfrm flipV="1">
            <a:off x="7962898" y="3872452"/>
            <a:ext cx="497840" cy="1772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13B4C5-EC15-48E2-AF38-1BEB165A0F5E}"/>
              </a:ext>
            </a:extLst>
          </p:cNvPr>
          <p:cNvSpPr txBox="1"/>
          <p:nvPr/>
        </p:nvSpPr>
        <p:spPr>
          <a:xfrm>
            <a:off x="5699758" y="5812142"/>
            <a:ext cx="37414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Meteorological driver uncertainty</a:t>
            </a:r>
          </a:p>
          <a:p>
            <a:pPr algn="ctr"/>
            <a:r>
              <a:rPr lang="en-US" dirty="0"/>
              <a:t>21 NOAA forecast ensembles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51559-27F0-421D-9E12-FD26921D6542}"/>
              </a:ext>
            </a:extLst>
          </p:cNvPr>
          <p:cNvCxnSpPr>
            <a:cxnSpLocks/>
          </p:cNvCxnSpPr>
          <p:nvPr/>
        </p:nvCxnSpPr>
        <p:spPr>
          <a:xfrm flipH="1">
            <a:off x="6329680" y="1696121"/>
            <a:ext cx="677512" cy="1651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FA81EEC-D65F-401F-A28B-72E84FD60611}"/>
              </a:ext>
            </a:extLst>
          </p:cNvPr>
          <p:cNvSpPr txBox="1"/>
          <p:nvPr/>
        </p:nvSpPr>
        <p:spPr>
          <a:xfrm>
            <a:off x="5150662" y="1164931"/>
            <a:ext cx="427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Discharge driver uncertainty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9CF7AB-5B04-4F14-A93B-874953B34199}"/>
              </a:ext>
            </a:extLst>
          </p:cNvPr>
          <p:cNvGrpSpPr/>
          <p:nvPr/>
        </p:nvGrpSpPr>
        <p:grpSpPr>
          <a:xfrm>
            <a:off x="3053076" y="3872452"/>
            <a:ext cx="4272283" cy="1576095"/>
            <a:chOff x="3454401" y="2310108"/>
            <a:chExt cx="4272283" cy="157609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6E16EB-B4E8-45A5-8794-1CCF03368D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4401" y="2431535"/>
              <a:ext cx="1021082" cy="14546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FE78A9-CD4E-4E53-855F-7429599D70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0682" y="2382520"/>
              <a:ext cx="304801" cy="15036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19D76EB-34FF-416F-A6D3-4B4F80C84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5483" y="2382519"/>
              <a:ext cx="1211579" cy="1503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A88562C-7D65-404C-B208-8F444EFAB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5483" y="2310108"/>
              <a:ext cx="3251201" cy="15760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61179B-1E89-4F03-AA9B-F3AEAA11C928}"/>
              </a:ext>
            </a:extLst>
          </p:cNvPr>
          <p:cNvSpPr txBox="1"/>
          <p:nvPr/>
        </p:nvSpPr>
        <p:spPr>
          <a:xfrm>
            <a:off x="2156669" y="5462236"/>
            <a:ext cx="374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Parameter uncertainty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86664D-289A-43AD-86CE-26166180274D}"/>
              </a:ext>
            </a:extLst>
          </p:cNvPr>
          <p:cNvCxnSpPr>
            <a:cxnSpLocks/>
          </p:cNvCxnSpPr>
          <p:nvPr/>
        </p:nvCxnSpPr>
        <p:spPr>
          <a:xfrm>
            <a:off x="3053076" y="2011010"/>
            <a:ext cx="1041402" cy="12373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982CBF7-C22A-4574-AF53-5645780E4902}"/>
              </a:ext>
            </a:extLst>
          </p:cNvPr>
          <p:cNvSpPr txBox="1"/>
          <p:nvPr/>
        </p:nvSpPr>
        <p:spPr>
          <a:xfrm>
            <a:off x="567458" y="1156818"/>
            <a:ext cx="3322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Initial condition uncertainty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9A3DFC-591F-46F7-A37B-7D189B222F83}"/>
              </a:ext>
            </a:extLst>
          </p:cNvPr>
          <p:cNvSpPr txBox="1"/>
          <p:nvPr/>
        </p:nvSpPr>
        <p:spPr>
          <a:xfrm>
            <a:off x="369935" y="162888"/>
            <a:ext cx="1157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What are the dominant drivers of uncertainty in our forecasts?</a:t>
            </a:r>
          </a:p>
        </p:txBody>
      </p:sp>
      <p:sp>
        <p:nvSpPr>
          <p:cNvPr id="37" name="Explosion: 14 Points 36">
            <a:extLst>
              <a:ext uri="{FF2B5EF4-FFF2-40B4-BE49-F238E27FC236}">
                <a16:creationId xmlns:a16="http://schemas.microsoft.com/office/drawing/2014/main" id="{4A8D613A-E995-47D1-8FB1-F372F47512A9}"/>
              </a:ext>
            </a:extLst>
          </p:cNvPr>
          <p:cNvSpPr/>
          <p:nvPr/>
        </p:nvSpPr>
        <p:spPr>
          <a:xfrm>
            <a:off x="3510676" y="1146386"/>
            <a:ext cx="924089" cy="795784"/>
          </a:xfrm>
          <a:prstGeom prst="irregularSeal2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pic>
        <p:nvPicPr>
          <p:cNvPr id="38" name="Graphic 37" descr="Partial sun">
            <a:extLst>
              <a:ext uri="{FF2B5EF4-FFF2-40B4-BE49-F238E27FC236}">
                <a16:creationId xmlns:a16="http://schemas.microsoft.com/office/drawing/2014/main" id="{3C4E4FF1-1461-40BE-8B4E-AF1F75E62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0570" y="4696705"/>
            <a:ext cx="1138767" cy="1138767"/>
          </a:xfrm>
          <a:prstGeom prst="rect">
            <a:avLst/>
          </a:prstGeom>
        </p:spPr>
      </p:pic>
      <p:pic>
        <p:nvPicPr>
          <p:cNvPr id="39" name="Graphic 38" descr="Wave">
            <a:extLst>
              <a:ext uri="{FF2B5EF4-FFF2-40B4-BE49-F238E27FC236}">
                <a16:creationId xmlns:a16="http://schemas.microsoft.com/office/drawing/2014/main" id="{2054FAB7-3CD4-4DA8-957E-34B4F18F3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7333" y="747663"/>
            <a:ext cx="1048725" cy="1048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919CBF-6EE7-4DC2-8F00-29520A249DC0}"/>
              </a:ext>
            </a:extLst>
          </p:cNvPr>
          <p:cNvSpPr/>
          <p:nvPr/>
        </p:nvSpPr>
        <p:spPr>
          <a:xfrm>
            <a:off x="1814366" y="5182239"/>
            <a:ext cx="7745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660066"/>
                </a:solidFill>
              </a:rPr>
              <a:t>β</a:t>
            </a:r>
            <a:r>
              <a:rPr lang="en-US" sz="5400" b="1" baseline="-25000" dirty="0">
                <a:solidFill>
                  <a:srgbClr val="660066"/>
                </a:solidFill>
              </a:rPr>
              <a:t>x</a:t>
            </a:r>
            <a:endParaRPr lang="en-US" dirty="0">
              <a:solidFill>
                <a:srgbClr val="660066"/>
              </a:solidFill>
            </a:endParaRPr>
          </a:p>
        </p:txBody>
      </p:sp>
      <p:pic>
        <p:nvPicPr>
          <p:cNvPr id="6" name="Graphic 5" descr="Upward trend">
            <a:extLst>
              <a:ext uri="{FF2B5EF4-FFF2-40B4-BE49-F238E27FC236}">
                <a16:creationId xmlns:a16="http://schemas.microsoft.com/office/drawing/2014/main" id="{F73568AF-D958-4028-A9E7-5DA118C72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6739" y="38445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31" grpId="0"/>
      <p:bldP spid="34" grpId="0"/>
      <p:bldP spid="37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02D78-02F6-4D67-A886-04ADC1676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BF23C-E86A-4C3E-A169-6B6DE9897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7" y="744855"/>
            <a:ext cx="9095326" cy="5949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BCDA7E-9A3A-4534-831F-3E5F55B4A854}"/>
              </a:ext>
            </a:extLst>
          </p:cNvPr>
          <p:cNvSpPr txBox="1"/>
          <p:nvPr/>
        </p:nvSpPr>
        <p:spPr>
          <a:xfrm>
            <a:off x="130629" y="163286"/>
            <a:ext cx="1162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Relative proportion of uncertainty changes throughout the time series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D00F89-0474-4CCC-AA3D-FE55A38CA97E}"/>
              </a:ext>
            </a:extLst>
          </p:cNvPr>
          <p:cNvCxnSpPr>
            <a:cxnSpLocks/>
          </p:cNvCxnSpPr>
          <p:nvPr/>
        </p:nvCxnSpPr>
        <p:spPr>
          <a:xfrm flipV="1">
            <a:off x="7879858" y="833779"/>
            <a:ext cx="0" cy="52276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13C83-050A-4ED3-8B21-C156BCD66D5B}"/>
              </a:ext>
            </a:extLst>
          </p:cNvPr>
          <p:cNvCxnSpPr>
            <a:cxnSpLocks/>
          </p:cNvCxnSpPr>
          <p:nvPr/>
        </p:nvCxnSpPr>
        <p:spPr>
          <a:xfrm flipV="1">
            <a:off x="8378485" y="823505"/>
            <a:ext cx="0" cy="52403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827D05F7-5463-4DB9-B0A6-E2AD4C320774}"/>
              </a:ext>
            </a:extLst>
          </p:cNvPr>
          <p:cNvSpPr/>
          <p:nvPr/>
        </p:nvSpPr>
        <p:spPr>
          <a:xfrm rot="18265261">
            <a:off x="6975471" y="2697166"/>
            <a:ext cx="1240255" cy="35702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845EAE-C204-462A-B742-F1B0965D0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9" t="29070" b="37124"/>
          <a:stretch/>
        </p:blipFill>
        <p:spPr>
          <a:xfrm>
            <a:off x="9818369" y="2448249"/>
            <a:ext cx="1938201" cy="183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24F5B-F091-4501-812E-0C230C99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Effectively Visualizing Forecast Output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245096A-D800-4F31-B387-C2D870A82A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995" y="2174063"/>
          <a:ext cx="2579403" cy="2579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3" imgW="3200301" imgH="3200268" progId="AcroExch.Document.DC">
                  <p:embed/>
                </p:oleObj>
              </mc:Choice>
              <mc:Fallback>
                <p:oleObj name="Acrobat Document" r:id="rId3" imgW="3200301" imgH="3200268" progId="AcroExch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245096A-D800-4F31-B387-C2D870A82A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8995" y="2174063"/>
                        <a:ext cx="2579403" cy="2579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Image result for r shiny app logo">
            <a:extLst>
              <a:ext uri="{FF2B5EF4-FFF2-40B4-BE49-F238E27FC236}">
                <a16:creationId xmlns:a16="http://schemas.microsoft.com/office/drawing/2014/main" id="{DA18F9D0-D6AC-47FF-B865-30445129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714" y="5294456"/>
            <a:ext cx="3448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00E93-0426-40CC-B07D-FBF3C516BB5E}"/>
              </a:ext>
            </a:extLst>
          </p:cNvPr>
          <p:cNvSpPr txBox="1"/>
          <p:nvPr/>
        </p:nvSpPr>
        <p:spPr>
          <a:xfrm>
            <a:off x="309215" y="1690688"/>
            <a:ext cx="269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All ensembles shown + forecast 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29EB9-6927-487B-809F-F387EE18B63F}"/>
              </a:ext>
            </a:extLst>
          </p:cNvPr>
          <p:cNvSpPr txBox="1"/>
          <p:nvPr/>
        </p:nvSpPr>
        <p:spPr>
          <a:xfrm>
            <a:off x="3591046" y="1689257"/>
            <a:ext cx="1935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Mean + CI (extrinsic)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554E1-F95E-482E-BDFE-F7B5E1FF2E4F}"/>
              </a:ext>
            </a:extLst>
          </p:cNvPr>
          <p:cNvSpPr txBox="1"/>
          <p:nvPr/>
        </p:nvSpPr>
        <p:spPr>
          <a:xfrm>
            <a:off x="7540714" y="1678775"/>
            <a:ext cx="1935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 Polygon of entire CI (intrinsic)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A7E92D-8622-49C8-9E65-8741AE5B24E4}"/>
              </a:ext>
            </a:extLst>
          </p:cNvPr>
          <p:cNvSpPr txBox="1"/>
          <p:nvPr/>
        </p:nvSpPr>
        <p:spPr>
          <a:xfrm>
            <a:off x="309215" y="5418102"/>
            <a:ext cx="1935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 Animation of forecast mean + CI through time up to present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9AE0E-94EC-46D4-8B9D-43A9AB0D059D}"/>
              </a:ext>
            </a:extLst>
          </p:cNvPr>
          <p:cNvSpPr txBox="1"/>
          <p:nvPr/>
        </p:nvSpPr>
        <p:spPr>
          <a:xfrm>
            <a:off x="5128070" y="5294456"/>
            <a:ext cx="1935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 Interactive app that allows user to visualize in multiple ways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3988A3-297D-4E00-9DBE-7BD01636AA06}"/>
              </a:ext>
            </a:extLst>
          </p:cNvPr>
          <p:cNvGrpSpPr/>
          <p:nvPr/>
        </p:nvGrpSpPr>
        <p:grpSpPr>
          <a:xfrm>
            <a:off x="4432862" y="2081002"/>
            <a:ext cx="2777161" cy="2948146"/>
            <a:chOff x="4551719" y="2167847"/>
            <a:chExt cx="2777161" cy="29481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00195EA-B350-41F9-8594-9E4B9F735055}"/>
                </a:ext>
              </a:extLst>
            </p:cNvPr>
            <p:cNvSpPr/>
            <p:nvPr/>
          </p:nvSpPr>
          <p:spPr>
            <a:xfrm>
              <a:off x="5075434" y="2613668"/>
              <a:ext cx="2050692" cy="1906961"/>
            </a:xfrm>
            <a:custGeom>
              <a:avLst/>
              <a:gdLst>
                <a:gd name="connsiteX0" fmla="*/ 0 w 2050692"/>
                <a:gd name="connsiteY0" fmla="*/ 1906961 h 1906961"/>
                <a:gd name="connsiteX1" fmla="*/ 678094 w 2050692"/>
                <a:gd name="connsiteY1" fmla="*/ 1588462 h 1906961"/>
                <a:gd name="connsiteX2" fmla="*/ 1859622 w 2050692"/>
                <a:gd name="connsiteY2" fmla="*/ 211725 h 1906961"/>
                <a:gd name="connsiteX3" fmla="*/ 2034283 w 2050692"/>
                <a:gd name="connsiteY3" fmla="*/ 26790 h 190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0692" h="1906961">
                  <a:moveTo>
                    <a:pt x="0" y="1906961"/>
                  </a:moveTo>
                  <a:cubicBezTo>
                    <a:pt x="184078" y="1888981"/>
                    <a:pt x="368157" y="1871001"/>
                    <a:pt x="678094" y="1588462"/>
                  </a:cubicBezTo>
                  <a:cubicBezTo>
                    <a:pt x="988031" y="1305923"/>
                    <a:pt x="1633591" y="472004"/>
                    <a:pt x="1859622" y="211725"/>
                  </a:cubicBezTo>
                  <a:cubicBezTo>
                    <a:pt x="2085653" y="-48554"/>
                    <a:pt x="2059968" y="-10882"/>
                    <a:pt x="2034283" y="2679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E54B0C-D75B-4772-8C0C-30A853609951}"/>
                </a:ext>
              </a:extLst>
            </p:cNvPr>
            <p:cNvSpPr/>
            <p:nvPr/>
          </p:nvSpPr>
          <p:spPr>
            <a:xfrm>
              <a:off x="5065160" y="4181582"/>
              <a:ext cx="1982912" cy="452063"/>
            </a:xfrm>
            <a:custGeom>
              <a:avLst/>
              <a:gdLst>
                <a:gd name="connsiteX0" fmla="*/ 0 w 1982912"/>
                <a:gd name="connsiteY0" fmla="*/ 452063 h 452063"/>
                <a:gd name="connsiteX1" fmla="*/ 1171253 w 1982912"/>
                <a:gd name="connsiteY1" fmla="*/ 359596 h 452063"/>
                <a:gd name="connsiteX2" fmla="*/ 1982912 w 1982912"/>
                <a:gd name="connsiteY2" fmla="*/ 0 h 452063"/>
                <a:gd name="connsiteX3" fmla="*/ 1982912 w 1982912"/>
                <a:gd name="connsiteY3" fmla="*/ 0 h 45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2912" h="452063">
                  <a:moveTo>
                    <a:pt x="0" y="452063"/>
                  </a:moveTo>
                  <a:cubicBezTo>
                    <a:pt x="420384" y="443501"/>
                    <a:pt x="840768" y="434940"/>
                    <a:pt x="1171253" y="359596"/>
                  </a:cubicBezTo>
                  <a:cubicBezTo>
                    <a:pt x="1501738" y="284252"/>
                    <a:pt x="1982912" y="0"/>
                    <a:pt x="1982912" y="0"/>
                  </a:cubicBezTo>
                  <a:lnTo>
                    <a:pt x="1982912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A9FC65B-89C5-4002-8BF6-7A69E75798FF}"/>
                </a:ext>
              </a:extLst>
            </p:cNvPr>
            <p:cNvSpPr/>
            <p:nvPr/>
          </p:nvSpPr>
          <p:spPr>
            <a:xfrm>
              <a:off x="5054885" y="2219218"/>
              <a:ext cx="1962364" cy="2065106"/>
            </a:xfrm>
            <a:custGeom>
              <a:avLst/>
              <a:gdLst>
                <a:gd name="connsiteX0" fmla="*/ 0 w 1962364"/>
                <a:gd name="connsiteY0" fmla="*/ 2065106 h 2065106"/>
                <a:gd name="connsiteX1" fmla="*/ 236306 w 1962364"/>
                <a:gd name="connsiteY1" fmla="*/ 1900719 h 2065106"/>
                <a:gd name="connsiteX2" fmla="*/ 575353 w 1962364"/>
                <a:gd name="connsiteY2" fmla="*/ 1613043 h 2065106"/>
                <a:gd name="connsiteX3" fmla="*/ 873304 w 1962364"/>
                <a:gd name="connsiteY3" fmla="*/ 1006867 h 2065106"/>
                <a:gd name="connsiteX4" fmla="*/ 1304818 w 1962364"/>
                <a:gd name="connsiteY4" fmla="*/ 410966 h 2065106"/>
                <a:gd name="connsiteX5" fmla="*/ 1962364 w 1962364"/>
                <a:gd name="connsiteY5" fmla="*/ 0 h 206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364" h="2065106">
                  <a:moveTo>
                    <a:pt x="0" y="2065106"/>
                  </a:moveTo>
                  <a:cubicBezTo>
                    <a:pt x="70207" y="2020584"/>
                    <a:pt x="140414" y="1976063"/>
                    <a:pt x="236306" y="1900719"/>
                  </a:cubicBezTo>
                  <a:cubicBezTo>
                    <a:pt x="332198" y="1825375"/>
                    <a:pt x="469187" y="1762018"/>
                    <a:pt x="575353" y="1613043"/>
                  </a:cubicBezTo>
                  <a:cubicBezTo>
                    <a:pt x="681519" y="1464068"/>
                    <a:pt x="751727" y="1207213"/>
                    <a:pt x="873304" y="1006867"/>
                  </a:cubicBezTo>
                  <a:cubicBezTo>
                    <a:pt x="994881" y="806521"/>
                    <a:pt x="1123308" y="578777"/>
                    <a:pt x="1304818" y="410966"/>
                  </a:cubicBezTo>
                  <a:cubicBezTo>
                    <a:pt x="1486328" y="243155"/>
                    <a:pt x="1724346" y="121577"/>
                    <a:pt x="1962364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B78A7A-2DB4-4E40-A31C-6B85E75C4340}"/>
                </a:ext>
              </a:extLst>
            </p:cNvPr>
            <p:cNvGrpSpPr/>
            <p:nvPr/>
          </p:nvGrpSpPr>
          <p:grpSpPr>
            <a:xfrm>
              <a:off x="4551719" y="2167847"/>
              <a:ext cx="2777161" cy="2948146"/>
              <a:chOff x="4551719" y="2167847"/>
              <a:chExt cx="2777161" cy="2948146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C3C0E96-7743-43F0-8BA9-3ED1D4129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321" y="2167847"/>
                <a:ext cx="0" cy="24966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74DD6DA-27B5-4A4C-B574-D3585F863F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9613" y="4673031"/>
                <a:ext cx="24092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02A52A-8CA2-430E-8BA5-879D7A5629DF}"/>
                  </a:ext>
                </a:extLst>
              </p:cNvPr>
              <p:cNvSpPr txBox="1"/>
              <p:nvPr/>
            </p:nvSpPr>
            <p:spPr>
              <a:xfrm>
                <a:off x="5128070" y="4746661"/>
                <a:ext cx="1998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Time into future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3E576F-5334-4385-94CB-64267DFD8C9A}"/>
                  </a:ext>
                </a:extLst>
              </p:cNvPr>
              <p:cNvSpPr txBox="1"/>
              <p:nvPr/>
            </p:nvSpPr>
            <p:spPr>
              <a:xfrm rot="16200000">
                <a:off x="3976097" y="3226091"/>
                <a:ext cx="15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Chl</a:t>
                </a:r>
                <a:r>
                  <a:rPr lang="en-US" dirty="0"/>
                  <a:t>-a (ug/L)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F36C1C-7804-4E14-A56C-09C2D726735E}"/>
              </a:ext>
            </a:extLst>
          </p:cNvPr>
          <p:cNvGrpSpPr/>
          <p:nvPr/>
        </p:nvGrpSpPr>
        <p:grpSpPr>
          <a:xfrm>
            <a:off x="9264739" y="1937650"/>
            <a:ext cx="2777161" cy="2948146"/>
            <a:chOff x="9247150" y="2167847"/>
            <a:chExt cx="2777161" cy="294814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54FED7-77FB-4578-BF64-6B337ED6F46E}"/>
                </a:ext>
              </a:extLst>
            </p:cNvPr>
            <p:cNvGrpSpPr/>
            <p:nvPr/>
          </p:nvGrpSpPr>
          <p:grpSpPr>
            <a:xfrm>
              <a:off x="9247150" y="2167847"/>
              <a:ext cx="2777161" cy="2948146"/>
              <a:chOff x="4551719" y="2167847"/>
              <a:chExt cx="2777161" cy="2948146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586944E-D7CD-4D7A-89CC-61551C4E02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321" y="2167847"/>
                <a:ext cx="0" cy="24966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B256398-4EF7-4B1D-A506-7B7B78FE5B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9613" y="4673031"/>
                <a:ext cx="24092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E687AF-03A6-43FF-8D65-A68B380EB6DB}"/>
                  </a:ext>
                </a:extLst>
              </p:cNvPr>
              <p:cNvSpPr txBox="1"/>
              <p:nvPr/>
            </p:nvSpPr>
            <p:spPr>
              <a:xfrm>
                <a:off x="5128070" y="4746661"/>
                <a:ext cx="1998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Time into future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9C755B-FCAF-49C3-849F-3D9A9E235F09}"/>
                  </a:ext>
                </a:extLst>
              </p:cNvPr>
              <p:cNvSpPr txBox="1"/>
              <p:nvPr/>
            </p:nvSpPr>
            <p:spPr>
              <a:xfrm rot="16200000">
                <a:off x="3976097" y="3226091"/>
                <a:ext cx="15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Chl</a:t>
                </a:r>
                <a:r>
                  <a:rPr lang="en-US" dirty="0"/>
                  <a:t>-a (ug/L)</a:t>
                </a: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06EC66-4966-478B-A954-A2DBD4AB2EA1}"/>
                </a:ext>
              </a:extLst>
            </p:cNvPr>
            <p:cNvSpPr/>
            <p:nvPr/>
          </p:nvSpPr>
          <p:spPr>
            <a:xfrm>
              <a:off x="9791272" y="2188396"/>
              <a:ext cx="2003461" cy="2476071"/>
            </a:xfrm>
            <a:custGeom>
              <a:avLst/>
              <a:gdLst>
                <a:gd name="connsiteX0" fmla="*/ 0 w 2003461"/>
                <a:gd name="connsiteY0" fmla="*/ 1910993 h 2476071"/>
                <a:gd name="connsiteX1" fmla="*/ 164386 w 2003461"/>
                <a:gd name="connsiteY1" fmla="*/ 1356188 h 2476071"/>
                <a:gd name="connsiteX2" fmla="*/ 739739 w 2003461"/>
                <a:gd name="connsiteY2" fmla="*/ 934948 h 2476071"/>
                <a:gd name="connsiteX3" fmla="*/ 1006867 w 2003461"/>
                <a:gd name="connsiteY3" fmla="*/ 544530 h 2476071"/>
                <a:gd name="connsiteX4" fmla="*/ 1489753 w 2003461"/>
                <a:gd name="connsiteY4" fmla="*/ 143838 h 2476071"/>
                <a:gd name="connsiteX5" fmla="*/ 2003461 w 2003461"/>
                <a:gd name="connsiteY5" fmla="*/ 0 h 2476071"/>
                <a:gd name="connsiteX6" fmla="*/ 1982912 w 2003461"/>
                <a:gd name="connsiteY6" fmla="*/ 1500026 h 2476071"/>
                <a:gd name="connsiteX7" fmla="*/ 1684962 w 2003461"/>
                <a:gd name="connsiteY7" fmla="*/ 1602768 h 2476071"/>
                <a:gd name="connsiteX8" fmla="*/ 1479479 w 2003461"/>
                <a:gd name="connsiteY8" fmla="*/ 1941815 h 2476071"/>
                <a:gd name="connsiteX9" fmla="*/ 1037690 w 2003461"/>
                <a:gd name="connsiteY9" fmla="*/ 2352782 h 2476071"/>
                <a:gd name="connsiteX10" fmla="*/ 523982 w 2003461"/>
                <a:gd name="connsiteY10" fmla="*/ 2404152 h 2476071"/>
                <a:gd name="connsiteX11" fmla="*/ 61645 w 2003461"/>
                <a:gd name="connsiteY11" fmla="*/ 2476071 h 2476071"/>
                <a:gd name="connsiteX12" fmla="*/ 0 w 2003461"/>
                <a:gd name="connsiteY12" fmla="*/ 1910993 h 24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3461" h="2476071">
                  <a:moveTo>
                    <a:pt x="0" y="1910993"/>
                  </a:moveTo>
                  <a:lnTo>
                    <a:pt x="164386" y="1356188"/>
                  </a:lnTo>
                  <a:lnTo>
                    <a:pt x="739739" y="934948"/>
                  </a:lnTo>
                  <a:lnTo>
                    <a:pt x="1006867" y="544530"/>
                  </a:lnTo>
                  <a:lnTo>
                    <a:pt x="1489753" y="143838"/>
                  </a:lnTo>
                  <a:lnTo>
                    <a:pt x="2003461" y="0"/>
                  </a:lnTo>
                  <a:lnTo>
                    <a:pt x="1982912" y="1500026"/>
                  </a:lnTo>
                  <a:lnTo>
                    <a:pt x="1684962" y="1602768"/>
                  </a:lnTo>
                  <a:lnTo>
                    <a:pt x="1479479" y="1941815"/>
                  </a:lnTo>
                  <a:lnTo>
                    <a:pt x="1037690" y="2352782"/>
                  </a:lnTo>
                  <a:lnTo>
                    <a:pt x="523982" y="2404152"/>
                  </a:lnTo>
                  <a:lnTo>
                    <a:pt x="61645" y="2476071"/>
                  </a:lnTo>
                  <a:lnTo>
                    <a:pt x="0" y="191099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97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Content Placeholder 49" descr="A close up of a map&#10;&#10;Description automatically generated">
            <a:extLst>
              <a:ext uri="{FF2B5EF4-FFF2-40B4-BE49-F238E27FC236}">
                <a16:creationId xmlns:a16="http://schemas.microsoft.com/office/drawing/2014/main" id="{AE01B459-A497-4FC3-A1FD-BCE064701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2514263"/>
            <a:ext cx="5428792" cy="407159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8D9BB9-9ED9-4E1D-8B17-CD4469FFD130}"/>
              </a:ext>
            </a:extLst>
          </p:cNvPr>
          <p:cNvSpPr txBox="1">
            <a:spLocks/>
          </p:cNvSpPr>
          <p:nvPr/>
        </p:nvSpPr>
        <p:spPr>
          <a:xfrm>
            <a:off x="141514" y="43543"/>
            <a:ext cx="121266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Heterogeneity among reservoir continua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85383-1E6F-4087-835D-40106924E406}"/>
              </a:ext>
            </a:extLst>
          </p:cNvPr>
          <p:cNvSpPr txBox="1"/>
          <p:nvPr/>
        </p:nvSpPr>
        <p:spPr>
          <a:xfrm>
            <a:off x="6960620" y="3429000"/>
            <a:ext cx="49312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 reservoirs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17 sites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6 sampling days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0FEE2-98F5-4987-87F6-8C9F23E85621}"/>
              </a:ext>
            </a:extLst>
          </p:cNvPr>
          <p:cNvSpPr txBox="1"/>
          <p:nvPr/>
        </p:nvSpPr>
        <p:spPr>
          <a:xfrm>
            <a:off x="462338" y="1022336"/>
            <a:ext cx="10376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Q1: What is the longitudinal heterogeneity of nitrogen, phosphorus, and chlorophyll-a along a double reservoir continuum?</a:t>
            </a:r>
          </a:p>
          <a:p>
            <a:r>
              <a:rPr lang="en-US" sz="2400" dirty="0"/>
              <a:t>Q2: What are the drivers of heterogeneity among reservoir continua (i.e., residence time, internal loading)? </a:t>
            </a:r>
          </a:p>
        </p:txBody>
      </p:sp>
    </p:spTree>
    <p:extLst>
      <p:ext uri="{BB962C8B-B14F-4D97-AF65-F5344CB8AC3E}">
        <p14:creationId xmlns:p14="http://schemas.microsoft.com/office/powerpoint/2010/main" val="185801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7E8F8522-F138-4DA9-A5AC-03FBA0D21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22397" y="-3987460"/>
            <a:ext cx="3947206" cy="12192000"/>
          </a:xfrm>
          <a:prstGeom prst="rect">
            <a:avLst/>
          </a:prstGeom>
        </p:spPr>
      </p:pic>
      <p:pic>
        <p:nvPicPr>
          <p:cNvPr id="11" name="Picture 10" descr="A picture containing person, outdoor, holding, boy&#10;&#10;Description automatically generated">
            <a:extLst>
              <a:ext uri="{FF2B5EF4-FFF2-40B4-BE49-F238E27FC236}">
                <a16:creationId xmlns:a16="http://schemas.microsoft.com/office/drawing/2014/main" id="{72515BB1-B7B9-41DF-AEBC-32E132CDE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84887" y="2943919"/>
            <a:ext cx="4305412" cy="3229059"/>
          </a:xfrm>
          <a:prstGeom prst="rect">
            <a:avLst/>
          </a:prstGeom>
        </p:spPr>
      </p:pic>
      <p:pic>
        <p:nvPicPr>
          <p:cNvPr id="7" name="Picture 6" descr="A group of people standing in a parking lot&#10;&#10;Description automatically generated">
            <a:extLst>
              <a:ext uri="{FF2B5EF4-FFF2-40B4-BE49-F238E27FC236}">
                <a16:creationId xmlns:a16="http://schemas.microsoft.com/office/drawing/2014/main" id="{3D78A756-C7EF-437B-A51A-50A030766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57" y="3803716"/>
            <a:ext cx="3952653" cy="296449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29FC582F-9C27-4F80-B4BA-65A324E3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9" y="1306545"/>
            <a:ext cx="1105014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Looooots</a:t>
            </a:r>
            <a:r>
              <a:rPr lang="en-US" dirty="0">
                <a:solidFill>
                  <a:schemeClr val="bg1"/>
                </a:solidFill>
              </a:rPr>
              <a:t> of field sampling and teamwork!</a:t>
            </a:r>
          </a:p>
        </p:txBody>
      </p:sp>
      <p:pic>
        <p:nvPicPr>
          <p:cNvPr id="16" name="Picture 15" descr="A picture containing indoor, kitchen, refrigerator, table&#10;&#10;Description automatically generated">
            <a:extLst>
              <a:ext uri="{FF2B5EF4-FFF2-40B4-BE49-F238E27FC236}">
                <a16:creationId xmlns:a16="http://schemas.microsoft.com/office/drawing/2014/main" id="{7C1BE4B7-8A87-4117-8496-0D6E28A40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18526" y="3479335"/>
            <a:ext cx="3620035" cy="2715026"/>
          </a:xfrm>
          <a:prstGeom prst="rect">
            <a:avLst/>
          </a:prstGeom>
        </p:spPr>
      </p:pic>
      <p:pic>
        <p:nvPicPr>
          <p:cNvPr id="18" name="Picture 17" descr="A picture containing outdoor, person, snow, man&#10;&#10;Description automatically generated">
            <a:extLst>
              <a:ext uri="{FF2B5EF4-FFF2-40B4-BE49-F238E27FC236}">
                <a16:creationId xmlns:a16="http://schemas.microsoft.com/office/drawing/2014/main" id="{A9DA2E66-0A04-40F4-82EC-FB17145C5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9241" y="3225880"/>
            <a:ext cx="3701143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1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87668-B5EF-45B4-82E2-4DBBD99E2C89}"/>
              </a:ext>
            </a:extLst>
          </p:cNvPr>
          <p:cNvSpPr txBox="1"/>
          <p:nvPr/>
        </p:nvSpPr>
        <p:spPr>
          <a:xfrm>
            <a:off x="390418" y="154112"/>
            <a:ext cx="11311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FCR and BVR exhibit seasonal trends and heterogeneity between reservoirs</a:t>
            </a:r>
          </a:p>
        </p:txBody>
      </p:sp>
      <p:pic>
        <p:nvPicPr>
          <p:cNvPr id="4" name="RCC_chla_video">
            <a:hlinkClick r:id="" action="ppaction://media"/>
            <a:extLst>
              <a:ext uri="{FF2B5EF4-FFF2-40B4-BE49-F238E27FC236}">
                <a16:creationId xmlns:a16="http://schemas.microsoft.com/office/drawing/2014/main" id="{43FD5572-265A-4C14-B70F-E327DDB7B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350" y="649896"/>
            <a:ext cx="11016310" cy="61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4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488</Words>
  <Application>Microsoft Office PowerPoint</Application>
  <PresentationFormat>Widescreen</PresentationFormat>
  <Paragraphs>70</Paragraphs>
  <Slides>10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Abadi</vt:lpstr>
      <vt:lpstr>Arial</vt:lpstr>
      <vt:lpstr>Calibri</vt:lpstr>
      <vt:lpstr>Calibri Light</vt:lpstr>
      <vt:lpstr>Helvetica Neue</vt:lpstr>
      <vt:lpstr>Office Theme</vt:lpstr>
      <vt:lpstr>Acrobat Document</vt:lpstr>
      <vt:lpstr>Forecasting algal blooms in  Falling Creek Reservoir</vt:lpstr>
      <vt:lpstr>PowerPoint Presentation</vt:lpstr>
      <vt:lpstr>PowerPoint Presentation</vt:lpstr>
      <vt:lpstr>PowerPoint Presentation</vt:lpstr>
      <vt:lpstr>PowerPoint Presentation</vt:lpstr>
      <vt:lpstr>Effectively Visualizing Forecast Output</vt:lpstr>
      <vt:lpstr>PowerPoint Presentation</vt:lpstr>
      <vt:lpstr>Looooots of field sampling and teamwork!</vt:lpstr>
      <vt:lpstr>PowerPoint Presentation</vt:lpstr>
      <vt:lpstr>FCR and BVR exhibit similar increasing trend over time but different magnitude in amount of increase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an empirical approach to produce near-term iterative forecasts of algal blooms in Falling Creek Reservoir</dc:title>
  <dc:creator>Whitney Woelmer</dc:creator>
  <cp:lastModifiedBy>Whitney Woelmer</cp:lastModifiedBy>
  <cp:revision>3</cp:revision>
  <dcterms:created xsi:type="dcterms:W3CDTF">2019-11-26T19:17:32Z</dcterms:created>
  <dcterms:modified xsi:type="dcterms:W3CDTF">2019-11-26T19:33:26Z</dcterms:modified>
</cp:coreProperties>
</file>